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Prompt Medium" charset="0"/>
      <p:regular r:id="rId14"/>
    </p:embeddedFont>
    <p:embeddedFont>
      <p:font typeface="Calibri" pitchFamily="34" charset="0"/>
      <p:regular r:id="rId15"/>
      <p:bold r:id="rId16"/>
      <p:italic r:id="rId17"/>
      <p:boldItalic r:id="rId18"/>
    </p:embeddedFont>
    <p:embeddedFont>
      <p:font typeface="Mukta Light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7" d="100"/>
          <a:sy n="57" d="100"/>
        </p:scale>
        <p:origin x="-552" y="-76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32" d="100"/>
          <a:sy n="32" d="100"/>
        </p:scale>
        <p:origin x="-3012" y="-96"/>
      </p:cViewPr>
      <p:guideLst>
        <p:guide orient="horz" pos="4608"/>
        <p:guide pos="2592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0027FF-F4C1-497E-AE46-6C9C36BD59E0}" type="datetimeFigureOut">
              <a:rPr lang="en-US" smtClean="0"/>
              <a:t>12/5/2024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46F999-C203-4D2A-B45F-990B25DD19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84880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Network Topologies: A Deep Dive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459069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Welcome to our exploration of network topologies, the fundamental building blocks of any computer network.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96905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Conclusion and Key Takeaways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98858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66535" y="3101697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9885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Topology Choice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3479602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Selecting the appropriate topology is crucial for network performance, reliability, and scalability.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98858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3319" y="3101697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9885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Trade-offs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3479602"/>
            <a:ext cx="2782372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Every topology has its advantages and disadvantages, and the best choice depends on specific needs.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9793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2602" y="6092428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97931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Future Networks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470333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Understanding network topologies is essential for managing and evolving your network as technology progresses.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825603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What are Network Topologies?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Network Structure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 topology defines the arrangement of network devices and how they communicate.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67733"/>
            <a:ext cx="326255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Communication Patterns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It outlines the pathways data travels between connected devices within a network.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Physical vs. Logical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Topologies can be physical, reflecting the actual cabling, or logical, representing the data flow.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50947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Star Topology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84321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0135" y="2956322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8432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Central Hub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334226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All devices connect to a central hub or switch.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284321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919" y="2956322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28432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Point-to-Point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334226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 flows through the hub, providing dedicated communication paths.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0438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6202" y="5156954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0438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Easy Management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5534858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Centralized hub makes troubleshooting and administration simpler.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4695468" y="50438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72871" y="5156954"/>
            <a:ext cx="20050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5497711" y="5043845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Single Point of Failure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5497711" y="5877758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If the hub fails, the entire network goes down.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1442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Bus Topology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4481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66535" y="2561273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4481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Shared Medium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2939177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All devices share a single cable or bus to transmit data.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4481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3319" y="2561273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4481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Simple Setup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2939177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Relatively easy and inexpensive to implement, making it suitable for small networks.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0438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2602" y="5156954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0438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Limited Bandwidth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5534858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Collisions can occur when multiple devices transmit at the same time, reducing network efficiency.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10181868" y="50438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59271" y="5156954"/>
            <a:ext cx="20050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10984111" y="5043845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Difficult Troubleshooting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984111" y="5877758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Identifying the source of network issues can be challenging.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14050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Ring Topology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247423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0135" y="2587347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24742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Circular Data Flow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2965252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 travels in a circular path, passing through each device in the ring.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247423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919" y="2587347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24742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High Bandwidth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2965252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Data flows efficiently without collisions, as only one device transmits at a time.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0699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6202" y="5183029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069919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Single Point of Failure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5903833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If one device or connection fails, the entire network is disrupted.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4695468" y="506991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72871" y="5183029"/>
            <a:ext cx="20050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5497711" y="5069919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Difficult to Add Devices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5497711" y="5903833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Adding or removing devices requires network downtime.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94297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Tree Topology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27671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66535" y="2389823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276713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Hierarchical Structure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3110627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Devices are connected in a hierarchical manner, resembling a tree with branches.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27671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3319" y="2389823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27671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Easy Expansion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2767727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New branches can be added easily, making it suitable for large networks.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21529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2602" y="5328404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21529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Centralized Control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5706308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 central root node manages the network, simplifying administration and troubleshooting.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10181868" y="521529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59271" y="5328404"/>
            <a:ext cx="20050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10984111" y="5215295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Single Point of Failure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984111" y="6049208"/>
            <a:ext cx="27823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If the central node fails, the entire network is disrupted.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771525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Mesh Topology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1052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66535" y="2218373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105263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Redundant Connections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2939177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Each device has multiple connections to other devices, ensuring high reliability.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1052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3319" y="2218373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1052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High Fault Tolerance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2596277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network can continue functioning even if some devices or connections fail.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0438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2602" y="5156954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0438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Complex Setup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5534858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Implementing a mesh network is more challenging and expensive than other topologies.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10181868" y="50438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59271" y="5156954"/>
            <a:ext cx="20050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10984111" y="5043845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Increased Bandwidth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984111" y="5877758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Redundant paths allow data to flow efficiently even during heavy network traffic.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1236095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Advantages and Disadvantages of Topologies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Star Topology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Pros: Easy management, high bandwidth, scalability. Cons: Single point of failure, expensive.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Bus Topology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Pros: Simple setup, cost-effective. Cons: Limited bandwidth, difficult troubleshooting, prone to collisions.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Ring Topology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357449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Pros: High bandwidth, efficient data flow. Cons: Single point of failure, difficult to add devices.</a:t>
            </a:r>
            <a:endParaRPr lang="en-US" sz="19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9957" y="480179"/>
            <a:ext cx="8939451" cy="484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00"/>
              </a:lnSpc>
              <a:buNone/>
            </a:pPr>
            <a:r>
              <a:rPr lang="en-US" sz="30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Choosing the Right Topology for Your Network</a:t>
            </a:r>
            <a:endParaRPr lang="en-US" sz="3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8746" y="1312783"/>
            <a:ext cx="1327547" cy="125253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21681" y="1926431"/>
            <a:ext cx="81558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4800481" y="1626394"/>
            <a:ext cx="193631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Network Size</a:t>
            </a: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4800481" y="1972866"/>
            <a:ext cx="720709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Small networks may suit simpler topologies, while larger networks benefit from more complex setups.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4669750" y="2577465"/>
            <a:ext cx="9307235" cy="11430"/>
          </a:xfrm>
          <a:prstGeom prst="roundRect">
            <a:avLst>
              <a:gd name="adj" fmla="val 640377"/>
            </a:avLst>
          </a:prstGeom>
          <a:solidFill>
            <a:srgbClr val="6D4562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4853" y="2608778"/>
            <a:ext cx="2655213" cy="125253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8702" y="3060740"/>
            <a:ext cx="127397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1700" dirty="0"/>
          </a:p>
        </p:txBody>
      </p:sp>
      <p:sp>
        <p:nvSpPr>
          <p:cNvPr id="10" name="Text 6"/>
          <p:cNvSpPr/>
          <p:nvPr/>
        </p:nvSpPr>
        <p:spPr>
          <a:xfrm>
            <a:off x="5464254" y="2922389"/>
            <a:ext cx="193631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Budget</a:t>
            </a:r>
            <a:endParaRPr lang="en-US" sz="1500" dirty="0"/>
          </a:p>
        </p:txBody>
      </p:sp>
      <p:sp>
        <p:nvSpPr>
          <p:cNvPr id="11" name="Text 7"/>
          <p:cNvSpPr/>
          <p:nvPr/>
        </p:nvSpPr>
        <p:spPr>
          <a:xfrm>
            <a:off x="5464254" y="3268861"/>
            <a:ext cx="7176254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Cost considerations are crucial, as some topologies require more expensive equipment or installation.</a:t>
            </a:r>
            <a:endParaRPr lang="en-US" sz="1350" dirty="0"/>
          </a:p>
        </p:txBody>
      </p:sp>
      <p:sp>
        <p:nvSpPr>
          <p:cNvPr id="12" name="Shape 8"/>
          <p:cNvSpPr/>
          <p:nvPr/>
        </p:nvSpPr>
        <p:spPr>
          <a:xfrm>
            <a:off x="5333524" y="3873460"/>
            <a:ext cx="8643461" cy="11430"/>
          </a:xfrm>
          <a:prstGeom prst="roundRect">
            <a:avLst>
              <a:gd name="adj" fmla="val 640377"/>
            </a:avLst>
          </a:prstGeom>
          <a:solidFill>
            <a:srgbClr val="6D4562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1080" y="3904774"/>
            <a:ext cx="3982879" cy="125253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9297" y="4356735"/>
            <a:ext cx="126325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1700" dirty="0"/>
          </a:p>
        </p:txBody>
      </p:sp>
      <p:sp>
        <p:nvSpPr>
          <p:cNvPr id="15" name="Text 10"/>
          <p:cNvSpPr/>
          <p:nvPr/>
        </p:nvSpPr>
        <p:spPr>
          <a:xfrm>
            <a:off x="6128147" y="4218384"/>
            <a:ext cx="193631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Reliability</a:t>
            </a:r>
            <a:endParaRPr lang="en-US" sz="1500" dirty="0"/>
          </a:p>
        </p:txBody>
      </p:sp>
      <p:sp>
        <p:nvSpPr>
          <p:cNvPr id="16" name="Text 11"/>
          <p:cNvSpPr/>
          <p:nvPr/>
        </p:nvSpPr>
        <p:spPr>
          <a:xfrm>
            <a:off x="6128147" y="4564856"/>
            <a:ext cx="6643211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Fault tolerance is essential for critical systems, and some topologies offer greater redundancy.</a:t>
            </a:r>
            <a:endParaRPr lang="en-US" sz="1350" dirty="0"/>
          </a:p>
        </p:txBody>
      </p:sp>
      <p:sp>
        <p:nvSpPr>
          <p:cNvPr id="17" name="Shape 12"/>
          <p:cNvSpPr/>
          <p:nvPr/>
        </p:nvSpPr>
        <p:spPr>
          <a:xfrm>
            <a:off x="5997416" y="5169456"/>
            <a:ext cx="7979569" cy="11430"/>
          </a:xfrm>
          <a:prstGeom prst="roundRect">
            <a:avLst>
              <a:gd name="adj" fmla="val 640377"/>
            </a:avLst>
          </a:prstGeom>
          <a:solidFill>
            <a:srgbClr val="6D4562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7187" y="5200769"/>
            <a:ext cx="5310545" cy="1252538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896082" y="5652730"/>
            <a:ext cx="132636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1700" dirty="0"/>
          </a:p>
        </p:txBody>
      </p:sp>
      <p:sp>
        <p:nvSpPr>
          <p:cNvPr id="20" name="Text 14"/>
          <p:cNvSpPr/>
          <p:nvPr/>
        </p:nvSpPr>
        <p:spPr>
          <a:xfrm>
            <a:off x="6791920" y="5374958"/>
            <a:ext cx="193631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Performance</a:t>
            </a:r>
            <a:endParaRPr lang="en-US" sz="1500" dirty="0"/>
          </a:p>
        </p:txBody>
      </p:sp>
      <p:sp>
        <p:nvSpPr>
          <p:cNvPr id="21" name="Text 15"/>
          <p:cNvSpPr/>
          <p:nvPr/>
        </p:nvSpPr>
        <p:spPr>
          <a:xfrm>
            <a:off x="6791920" y="5721429"/>
            <a:ext cx="7054334" cy="5576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Network speed and efficiency are crucial factors, with some topologies optimized for high bandwidth.</a:t>
            </a:r>
            <a:endParaRPr lang="en-US" sz="1350" dirty="0"/>
          </a:p>
        </p:txBody>
      </p:sp>
      <p:sp>
        <p:nvSpPr>
          <p:cNvPr id="22" name="Shape 16"/>
          <p:cNvSpPr/>
          <p:nvPr/>
        </p:nvSpPr>
        <p:spPr>
          <a:xfrm>
            <a:off x="6661190" y="6465451"/>
            <a:ext cx="7315795" cy="11430"/>
          </a:xfrm>
          <a:prstGeom prst="roundRect">
            <a:avLst>
              <a:gd name="adj" fmla="val 640377"/>
            </a:avLst>
          </a:prstGeom>
          <a:solidFill>
            <a:srgbClr val="6D4562"/>
          </a:solidFill>
          <a:ln/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414" y="6496764"/>
            <a:ext cx="6638092" cy="1252538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899535" y="6948726"/>
            <a:ext cx="125730" cy="348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5</a:t>
            </a:r>
            <a:endParaRPr lang="en-US" sz="1700" dirty="0"/>
          </a:p>
        </p:txBody>
      </p:sp>
      <p:sp>
        <p:nvSpPr>
          <p:cNvPr id="25" name="Text 18"/>
          <p:cNvSpPr/>
          <p:nvPr/>
        </p:nvSpPr>
        <p:spPr>
          <a:xfrm>
            <a:off x="7455694" y="6810375"/>
            <a:ext cx="1936313" cy="241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Scalability</a:t>
            </a:r>
            <a:endParaRPr lang="en-US" sz="1500" dirty="0"/>
          </a:p>
        </p:txBody>
      </p:sp>
      <p:sp>
        <p:nvSpPr>
          <p:cNvPr id="26" name="Text 19"/>
          <p:cNvSpPr/>
          <p:nvPr/>
        </p:nvSpPr>
        <p:spPr>
          <a:xfrm>
            <a:off x="7455694" y="7156847"/>
            <a:ext cx="6233160" cy="278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ability to expand the network in the future is a key factor for growing organizations.</a:t>
            </a:r>
            <a:endParaRPr lang="en-US" sz="13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643</Words>
  <Application>Microsoft Office PowerPoint</Application>
  <PresentationFormat>Custom</PresentationFormat>
  <Paragraphs>117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Prompt Medium</vt:lpstr>
      <vt:lpstr>Calibri</vt:lpstr>
      <vt:lpstr>Mukta Light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2</cp:revision>
  <dcterms:created xsi:type="dcterms:W3CDTF">2024-12-05T16:11:59Z</dcterms:created>
  <dcterms:modified xsi:type="dcterms:W3CDTF">2024-12-05T16:28:30Z</dcterms:modified>
</cp:coreProperties>
</file>